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34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2023%20&#1075;&#1086;&#1076;%20&#1086;&#1087;&#1090;&#1080;&#1084;&#1072;%20&#1076;&#1083;&#1103;%20&#1089;&#1072;&#1081;&#1090;&#1072;\&#1079;&#1072;%20&#1080;&#1102;&#1085;&#1100;%2023\&#1076;&#1083;&#1103;%20&#1087;&#1088;&#1077;&#1079;&#1099;%20_&#1096;&#1072;&#1073;&#1083;&#1086;&#1085;%20%20%20%20&#1079;&#1072;%20&#1080;&#1102;&#1085;&#1100;%20%20&#1044;&#1072;&#1084;&#1091;%20&#1054;&#1087;&#1090;&#1080;&#1084;&#1072;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layout>
        <c:manualLayout>
          <c:xMode val="edge"/>
          <c:yMode val="edge"/>
          <c:x val="0.20275174612677416"/>
          <c:y val="2.40151427766421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Лист1!$C$2:$C$19</c:f>
              <c:strCache>
                <c:ptCount val="18"/>
                <c:pt idx="0">
                  <c:v>Абайская область</c:v>
                </c:pt>
                <c:pt idx="1">
                  <c:v>Туркестанская область</c:v>
                </c:pt>
                <c:pt idx="2">
                  <c:v>г.Шымкент</c:v>
                </c:pt>
                <c:pt idx="3">
                  <c:v>Атырауская область</c:v>
                </c:pt>
                <c:pt idx="4">
                  <c:v>Кызылординская область</c:v>
                </c:pt>
                <c:pt idx="5">
                  <c:v>ЗКО</c:v>
                </c:pt>
                <c:pt idx="6">
                  <c:v>Мангистауская область</c:v>
                </c:pt>
                <c:pt idx="7">
                  <c:v>Жамбылская область</c:v>
                </c:pt>
                <c:pt idx="8">
                  <c:v>Акмолинская область</c:v>
                </c:pt>
                <c:pt idx="9">
                  <c:v>Карагандинская область</c:v>
                </c:pt>
                <c:pt idx="10">
                  <c:v>Актюбинская область</c:v>
                </c:pt>
                <c:pt idx="11">
                  <c:v>Павлодарская область</c:v>
                </c:pt>
                <c:pt idx="12">
                  <c:v>Алматинская область</c:v>
                </c:pt>
                <c:pt idx="13">
                  <c:v>Костанайская область</c:v>
                </c:pt>
                <c:pt idx="14">
                  <c:v>СКО</c:v>
                </c:pt>
                <c:pt idx="15">
                  <c:v>ВКО</c:v>
                </c:pt>
                <c:pt idx="16">
                  <c:v>г.Астана</c:v>
                </c:pt>
                <c:pt idx="17">
                  <c:v>г.Алматы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6</c:v>
                </c:pt>
                <c:pt idx="1">
                  <c:v>22</c:v>
                </c:pt>
                <c:pt idx="2">
                  <c:v>27</c:v>
                </c:pt>
                <c:pt idx="3">
                  <c:v>32</c:v>
                </c:pt>
                <c:pt idx="4">
                  <c:v>32</c:v>
                </c:pt>
                <c:pt idx="5">
                  <c:v>35</c:v>
                </c:pt>
                <c:pt idx="6">
                  <c:v>36</c:v>
                </c:pt>
                <c:pt idx="7">
                  <c:v>41</c:v>
                </c:pt>
                <c:pt idx="8">
                  <c:v>43</c:v>
                </c:pt>
                <c:pt idx="9">
                  <c:v>48</c:v>
                </c:pt>
                <c:pt idx="10">
                  <c:v>52</c:v>
                </c:pt>
                <c:pt idx="11">
                  <c:v>56</c:v>
                </c:pt>
                <c:pt idx="12">
                  <c:v>57</c:v>
                </c:pt>
                <c:pt idx="13">
                  <c:v>69</c:v>
                </c:pt>
                <c:pt idx="14">
                  <c:v>70</c:v>
                </c:pt>
                <c:pt idx="15">
                  <c:v>108</c:v>
                </c:pt>
                <c:pt idx="16">
                  <c:v>117</c:v>
                </c:pt>
                <c:pt idx="17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9-4A20-A782-58D56E357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613087"/>
        <c:axId val="1"/>
      </c:barChart>
      <c:catAx>
        <c:axId val="16361308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6130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b="1">
                <a:latin typeface="Century Gothic" panose="020B0502020202020204" pitchFamily="34" charset="0"/>
              </a:rPr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2020г.'!$A$33:$A$36</c:f>
              <c:strCache>
                <c:ptCount val="4"/>
                <c:pt idx="0">
                  <c:v>Алматинская область</c:v>
                </c:pt>
                <c:pt idx="1">
                  <c:v>г.Алматы</c:v>
                </c:pt>
                <c:pt idx="2">
                  <c:v>Актюбинская область</c:v>
                </c:pt>
                <c:pt idx="3">
                  <c:v>Акмолинская область</c:v>
                </c:pt>
              </c:strCache>
            </c:strRef>
          </c:cat>
          <c:val>
            <c:numRef>
              <c:f>'Одобренные РФ 2020г.'!$B$33:$B$36</c:f>
              <c:numCache>
                <c:formatCode>_-* #\ ##0_р_._-;\-* #\ ##0_р_._-;_-* "-"??_р_._-;_-@_-</c:formatCode>
                <c:ptCount val="4"/>
                <c:pt idx="0">
                  <c:v>31.745256999999999</c:v>
                </c:pt>
                <c:pt idx="1">
                  <c:v>34.012067000000002</c:v>
                </c:pt>
                <c:pt idx="2">
                  <c:v>36.200000000000003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3-464B-8115-CC7E78DBF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703247"/>
        <c:axId val="1"/>
      </c:barChart>
      <c:catAx>
        <c:axId val="117703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1770324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ДГ,кол-во</a:t>
            </a:r>
          </a:p>
        </c:rich>
      </c:tx>
      <c:layout>
        <c:manualLayout>
          <c:xMode val="edge"/>
          <c:yMode val="edge"/>
          <c:x val="0.17172336934609705"/>
          <c:y val="1.4397668711343464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одобр.бву!$C$3:$C$4</c:f>
              <c:strCache>
                <c:ptCount val="2"/>
                <c:pt idx="0">
                  <c:v>First Heartland Jysan Bank</c:v>
                </c:pt>
                <c:pt idx="1">
                  <c:v>АО "Банк ЦентрКредит"</c:v>
                </c:pt>
              </c:strCache>
            </c:strRef>
          </c:cat>
          <c:val>
            <c:numRef>
              <c:f>одобр.бву!$D$3:$D$4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7-4BF2-B877-17FED3BDC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887455"/>
        <c:axId val="1"/>
      </c:barChart>
      <c:catAx>
        <c:axId val="126887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88745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0521528784861418"/>
          <c:y val="0.16477080687494708"/>
          <c:w val="0.66234749796551184"/>
          <c:h val="0.802092964185928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одобр.бву!$C$29:$C$30</c:f>
              <c:strCache>
                <c:ptCount val="2"/>
                <c:pt idx="0">
                  <c:v>First Heartland Jysan Bank</c:v>
                </c:pt>
                <c:pt idx="1">
                  <c:v>АО "Банк ЦентрКредит"</c:v>
                </c:pt>
              </c:strCache>
            </c:strRef>
          </c:cat>
          <c:val>
            <c:numRef>
              <c:f>одобр.бву!$D$29:$D$30</c:f>
              <c:numCache>
                <c:formatCode>_-* #\ ##0_р_._-;\-* #\ ##0_р_._-;_-* "-"??_р_._-;_-@_-</c:formatCode>
                <c:ptCount val="2"/>
                <c:pt idx="0">
                  <c:v>36.200000000000003</c:v>
                </c:pt>
                <c:pt idx="1">
                  <c:v>151.75732400000001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7-481B-9D11-52E395382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886015"/>
        <c:axId val="1"/>
      </c:barChart>
      <c:catAx>
        <c:axId val="126886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2688601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229582185786852"/>
          <c:y val="9.3183515893869404E-2"/>
          <c:w val="0.51404986145778819"/>
          <c:h val="0.7550551635115846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53-4701-9D44-2A92DAC7B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53-4701-9D44-2A92DAC7B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53-4701-9D44-2A92DAC7B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53-4701-9D44-2A92DAC7B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53-4701-9D44-2A92DAC7B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D53-4701-9D44-2A92DAC7B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D53-4701-9D44-2A92DAC7B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D53-4701-9D44-2A92DAC7B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D53-4701-9D44-2A92DAC7B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D53-4701-9D44-2A92DAC7B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D53-4701-9D44-2A92DAC7B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D53-4701-9D44-2A92DAC7B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D53-4701-9D44-2A92DAC7B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DD53-4701-9D44-2A92DAC7B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DD53-4701-9D44-2A92DAC7B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DD53-4701-9D44-2A92DAC7B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DD53-4701-9D44-2A92DAC7B0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3.0274180464679133E-2</c:v>
                </c:pt>
                <c:pt idx="1">
                  <c:v>3.5583273265221908E-3</c:v>
                </c:pt>
                <c:pt idx="2">
                  <c:v>6.6845834856615521E-2</c:v>
                </c:pt>
                <c:pt idx="3">
                  <c:v>5.2690616181193979E-3</c:v>
                </c:pt>
                <c:pt idx="4">
                  <c:v>2.5182008772310889E-3</c:v>
                </c:pt>
                <c:pt idx="5">
                  <c:v>0.12469948814764698</c:v>
                </c:pt>
                <c:pt idx="6">
                  <c:v>0.54542462165138772</c:v>
                </c:pt>
                <c:pt idx="7">
                  <c:v>2.176711050435045E-2</c:v>
                </c:pt>
                <c:pt idx="8">
                  <c:v>6.793328862624512E-2</c:v>
                </c:pt>
                <c:pt idx="9">
                  <c:v>3.3877100923067902E-3</c:v>
                </c:pt>
                <c:pt idx="10">
                  <c:v>6.4255545274672546E-2</c:v>
                </c:pt>
                <c:pt idx="11">
                  <c:v>2.2065778410150026E-2</c:v>
                </c:pt>
                <c:pt idx="12">
                  <c:v>7.1986584853489972E-3</c:v>
                </c:pt>
                <c:pt idx="13">
                  <c:v>6.0383490143734279E-3</c:v>
                </c:pt>
                <c:pt idx="14">
                  <c:v>5.3838964505661148E-3</c:v>
                </c:pt>
                <c:pt idx="15">
                  <c:v>3.8232715010914947E-3</c:v>
                </c:pt>
                <c:pt idx="16">
                  <c:v>1.9556676698693255E-2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D53-4701-9D44-2A92DAC7B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 млрд.тенге</a:t>
            </a:r>
          </a:p>
        </c:rich>
      </c:tx>
      <c:layout>
        <c:manualLayout>
          <c:xMode val="edge"/>
          <c:yMode val="edge"/>
          <c:x val="0.18046291550834254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Лист2!$K$2:$K$19</c:f>
              <c:strCache>
                <c:ptCount val="18"/>
                <c:pt idx="0">
                  <c:v>Абайская область</c:v>
                </c:pt>
                <c:pt idx="1">
                  <c:v>Кызылординская область</c:v>
                </c:pt>
                <c:pt idx="2">
                  <c:v>Атырауская область</c:v>
                </c:pt>
                <c:pt idx="3">
                  <c:v>Павлодарская область</c:v>
                </c:pt>
                <c:pt idx="4">
                  <c:v>г.Шымкент</c:v>
                </c:pt>
                <c:pt idx="5">
                  <c:v>ЗКО</c:v>
                </c:pt>
                <c:pt idx="6">
                  <c:v>Жамбылская область</c:v>
                </c:pt>
                <c:pt idx="7">
                  <c:v>Карагандинская область</c:v>
                </c:pt>
                <c:pt idx="8">
                  <c:v>Мангистауская область</c:v>
                </c:pt>
                <c:pt idx="9">
                  <c:v>Туркестанская область</c:v>
                </c:pt>
                <c:pt idx="10">
                  <c:v>Костанайская область</c:v>
                </c:pt>
                <c:pt idx="11">
                  <c:v>Алматинская область</c:v>
                </c:pt>
                <c:pt idx="12">
                  <c:v>Акмолинская область</c:v>
                </c:pt>
                <c:pt idx="13">
                  <c:v>Актюбинская область</c:v>
                </c:pt>
                <c:pt idx="14">
                  <c:v>СКО</c:v>
                </c:pt>
                <c:pt idx="15">
                  <c:v>ВКО</c:v>
                </c:pt>
                <c:pt idx="16">
                  <c:v>г.Астана</c:v>
                </c:pt>
                <c:pt idx="17">
                  <c:v>г.Алматы</c:v>
                </c:pt>
              </c:strCache>
            </c:strRef>
          </c:cat>
          <c:val>
            <c:numRef>
              <c:f>Лист2!$L$2:$L$19</c:f>
              <c:numCache>
                <c:formatCode>_-* #\ ##0.0_р_._-;\-* #\ ##0.0_р_._-;_-* "-"??_р_._-;_-@_-</c:formatCode>
                <c:ptCount val="18"/>
                <c:pt idx="0">
                  <c:v>0.46400000000000002</c:v>
                </c:pt>
                <c:pt idx="1">
                  <c:v>0.50934552632999996</c:v>
                </c:pt>
                <c:pt idx="2">
                  <c:v>0.72260053895999998</c:v>
                </c:pt>
                <c:pt idx="3">
                  <c:v>0.9781997856800001</c:v>
                </c:pt>
                <c:pt idx="4">
                  <c:v>1.00509419645</c:v>
                </c:pt>
                <c:pt idx="5">
                  <c:v>1.0860131580000001</c:v>
                </c:pt>
                <c:pt idx="6">
                  <c:v>1.213826308</c:v>
                </c:pt>
                <c:pt idx="7">
                  <c:v>1.21460799349</c:v>
                </c:pt>
                <c:pt idx="8">
                  <c:v>1.24214268832</c:v>
                </c:pt>
                <c:pt idx="9">
                  <c:v>1.2924586600000001</c:v>
                </c:pt>
                <c:pt idx="10">
                  <c:v>1.4719955600000001</c:v>
                </c:pt>
                <c:pt idx="11">
                  <c:v>1.58633007533</c:v>
                </c:pt>
                <c:pt idx="12">
                  <c:v>1.7507402000000001</c:v>
                </c:pt>
                <c:pt idx="13">
                  <c:v>1.8739470380000001</c:v>
                </c:pt>
                <c:pt idx="14">
                  <c:v>2.0499531050000002</c:v>
                </c:pt>
                <c:pt idx="15">
                  <c:v>3.2718006229999999</c:v>
                </c:pt>
                <c:pt idx="16">
                  <c:v>3.8407166665100001</c:v>
                </c:pt>
                <c:pt idx="17">
                  <c:v>7.3640287084100002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3-488B-A928-9F7FE24A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612607"/>
        <c:axId val="1"/>
      </c:barChart>
      <c:catAx>
        <c:axId val="16361260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636126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layout>
        <c:manualLayout>
          <c:xMode val="edge"/>
          <c:yMode val="edge"/>
          <c:x val="0.12260655504704511"/>
          <c:y val="1.75824175824175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5794750444099236"/>
          <c:y val="0.10402422774076316"/>
          <c:w val="0.49344373126287794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АО «Шинхан Банк Казахстан»</c:v>
                </c:pt>
                <c:pt idx="4">
                  <c:v>МФО "РИЦ "Кызылорда"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First Heartland Jysan Bank</c:v>
                </c:pt>
                <c:pt idx="16">
                  <c:v>АО ДБ "Альфа Банк"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  <c:pt idx="11">
                  <c:v>32</c:v>
                </c:pt>
                <c:pt idx="12">
                  <c:v>41</c:v>
                </c:pt>
                <c:pt idx="13">
                  <c:v>61</c:v>
                </c:pt>
                <c:pt idx="14">
                  <c:v>66</c:v>
                </c:pt>
                <c:pt idx="15">
                  <c:v>80</c:v>
                </c:pt>
                <c:pt idx="16">
                  <c:v>83</c:v>
                </c:pt>
                <c:pt idx="17">
                  <c:v>101</c:v>
                </c:pt>
                <c:pt idx="18">
                  <c:v>137</c:v>
                </c:pt>
                <c:pt idx="19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9-4B4B-B5DD-4CEF4CD8FE94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АО «Шинхан Банк Казахстан»</c:v>
                </c:pt>
                <c:pt idx="4">
                  <c:v>МФО "РИЦ "Кызылорда"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First Heartland Jysan Bank</c:v>
                </c:pt>
                <c:pt idx="16">
                  <c:v>АО ДБ "Альфа Банк"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  <c:pt idx="11">
                  <c:v>32</c:v>
                </c:pt>
                <c:pt idx="12">
                  <c:v>41</c:v>
                </c:pt>
                <c:pt idx="13">
                  <c:v>61</c:v>
                </c:pt>
                <c:pt idx="14">
                  <c:v>66</c:v>
                </c:pt>
                <c:pt idx="15">
                  <c:v>80</c:v>
                </c:pt>
                <c:pt idx="16">
                  <c:v>83</c:v>
                </c:pt>
                <c:pt idx="17">
                  <c:v>101</c:v>
                </c:pt>
                <c:pt idx="18">
                  <c:v>137</c:v>
                </c:pt>
                <c:pt idx="19">
                  <c:v>170</c:v>
                </c:pt>
                <c:pt idx="20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9-4B4B-B5DD-4CEF4CD8F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99535"/>
        <c:axId val="1"/>
      </c:barChart>
      <c:catAx>
        <c:axId val="12009953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09953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2314096613629511"/>
          <c:y val="8.79111369213338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5576143877664871"/>
          <c:y val="0.12468956564811177"/>
          <c:w val="0.45917332040872799"/>
          <c:h val="0.8499949328459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34-4ECC-B4CB-FEBB262014C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"ForteBank"</c:v>
                </c:pt>
                <c:pt idx="13">
                  <c:v>АО "Евразийский банк"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First Heartland Jysan Bank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 formatCode="#,##0">
                  <c:v>8.72E-2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0.74864825999999995</c:v>
                </c:pt>
                <c:pt idx="12">
                  <c:v>1.4822142659999999</c:v>
                </c:pt>
                <c:pt idx="13">
                  <c:v>2.1104561883299997</c:v>
                </c:pt>
                <c:pt idx="14">
                  <c:v>2.4356699184099999</c:v>
                </c:pt>
                <c:pt idx="15">
                  <c:v>3.0781859090000001</c:v>
                </c:pt>
                <c:pt idx="16">
                  <c:v>3.2671110099999998</c:v>
                </c:pt>
                <c:pt idx="17">
                  <c:v>3.5316036395500001</c:v>
                </c:pt>
                <c:pt idx="18">
                  <c:v>3.7214865008599993</c:v>
                </c:pt>
                <c:pt idx="19">
                  <c:v>4.9606700540000004</c:v>
                </c:pt>
                <c:pt idx="20">
                  <c:v>6.3406135590000003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4-4ECC-B4CB-FEBB26201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00975"/>
        <c:axId val="1"/>
      </c:barChart>
      <c:catAx>
        <c:axId val="12010097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1201009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0810979386003717"/>
          <c:y val="0.12775579480709656"/>
          <c:w val="0.55490598933184698"/>
          <c:h val="0.83520721508891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Лист4!$A$3:$A$18</c:f>
              <c:strCache>
                <c:ptCount val="16"/>
                <c:pt idx="0">
                  <c:v>Костанайская область</c:v>
                </c:pt>
                <c:pt idx="1">
                  <c:v>Акмолинская область</c:v>
                </c:pt>
                <c:pt idx="2">
                  <c:v>Актюбинская область</c:v>
                </c:pt>
                <c:pt idx="3">
                  <c:v>ВКО</c:v>
                </c:pt>
                <c:pt idx="4">
                  <c:v>Жамбылская область</c:v>
                </c:pt>
                <c:pt idx="5">
                  <c:v>ЗКО</c:v>
                </c:pt>
                <c:pt idx="6">
                  <c:v>Карагандинская область</c:v>
                </c:pt>
                <c:pt idx="7">
                  <c:v>Павлодарская область</c:v>
                </c:pt>
                <c:pt idx="8">
                  <c:v>Алматинская область</c:v>
                </c:pt>
                <c:pt idx="9">
                  <c:v>Мангистауская область</c:v>
                </c:pt>
                <c:pt idx="10">
                  <c:v>Абайская область</c:v>
                </c:pt>
                <c:pt idx="11">
                  <c:v>Кызылординская область</c:v>
                </c:pt>
                <c:pt idx="12">
                  <c:v>СКО</c:v>
                </c:pt>
                <c:pt idx="13">
                  <c:v>г.Шымкент</c:v>
                </c:pt>
                <c:pt idx="14">
                  <c:v>г.Алматы</c:v>
                </c:pt>
                <c:pt idx="15">
                  <c:v>г.Астана</c:v>
                </c:pt>
              </c:strCache>
            </c:strRef>
          </c:cat>
          <c:val>
            <c:numRef>
              <c:f>Лист4!$B$3:$B$18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8</c:v>
                </c:pt>
                <c:pt idx="1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6-4CAA-AD43-557DA4340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256687"/>
        <c:axId val="1"/>
      </c:barChart>
      <c:catAx>
        <c:axId val="28025668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2566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307582291712305"/>
          <c:y val="0.13705973803634258"/>
          <c:w val="0.467149818172714"/>
          <c:h val="0.8288336260125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6F7-49A4-BDA3-B5B4F7B24FC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Лист4!$A$25:$A$40</c:f>
              <c:strCache>
                <c:ptCount val="16"/>
                <c:pt idx="0">
                  <c:v>ВКО</c:v>
                </c:pt>
                <c:pt idx="1">
                  <c:v>Актюбинская область</c:v>
                </c:pt>
                <c:pt idx="2">
                  <c:v>Карагандинская область</c:v>
                </c:pt>
                <c:pt idx="3">
                  <c:v>ЗКО</c:v>
                </c:pt>
                <c:pt idx="4">
                  <c:v>Алматинская область</c:v>
                </c:pt>
                <c:pt idx="5">
                  <c:v>Костанайская область</c:v>
                </c:pt>
                <c:pt idx="6">
                  <c:v>г.Шымкент</c:v>
                </c:pt>
                <c:pt idx="7">
                  <c:v>Кызылординская область</c:v>
                </c:pt>
                <c:pt idx="8">
                  <c:v>СКО</c:v>
                </c:pt>
                <c:pt idx="9">
                  <c:v>Мангистауская область</c:v>
                </c:pt>
                <c:pt idx="10">
                  <c:v>Павлодарская область</c:v>
                </c:pt>
                <c:pt idx="11">
                  <c:v>Акмолинская область</c:v>
                </c:pt>
                <c:pt idx="12">
                  <c:v>Жамбылская область</c:v>
                </c:pt>
                <c:pt idx="13">
                  <c:v>Абайская область</c:v>
                </c:pt>
                <c:pt idx="14">
                  <c:v>г.Астана</c:v>
                </c:pt>
                <c:pt idx="15">
                  <c:v>г.Алматы</c:v>
                </c:pt>
              </c:strCache>
            </c:strRef>
          </c:cat>
          <c:val>
            <c:numRef>
              <c:f>Лист4!$B$25:$B$40</c:f>
              <c:numCache>
                <c:formatCode>_-* #\ ##0_р_._-;\-* #\ ##0_р_._-;_-* "-"??_р_._-;_-@_-</c:formatCode>
                <c:ptCount val="16"/>
                <c:pt idx="0">
                  <c:v>31.871300000000002</c:v>
                </c:pt>
                <c:pt idx="1">
                  <c:v>31.929402</c:v>
                </c:pt>
                <c:pt idx="2">
                  <c:v>38.506</c:v>
                </c:pt>
                <c:pt idx="3">
                  <c:v>55.6</c:v>
                </c:pt>
                <c:pt idx="4">
                  <c:v>57.1</c:v>
                </c:pt>
                <c:pt idx="5">
                  <c:v>67.5</c:v>
                </c:pt>
                <c:pt idx="6">
                  <c:v>80.550624999999997</c:v>
                </c:pt>
                <c:pt idx="7">
                  <c:v>103.6204</c:v>
                </c:pt>
                <c:pt idx="8">
                  <c:v>138.24199999999999</c:v>
                </c:pt>
                <c:pt idx="9">
                  <c:v>258.226</c:v>
                </c:pt>
                <c:pt idx="10">
                  <c:v>260.11</c:v>
                </c:pt>
                <c:pt idx="11">
                  <c:v>350</c:v>
                </c:pt>
                <c:pt idx="12">
                  <c:v>355</c:v>
                </c:pt>
                <c:pt idx="13">
                  <c:v>382.5</c:v>
                </c:pt>
                <c:pt idx="14">
                  <c:v>432.31060200000002</c:v>
                </c:pt>
                <c:pt idx="15">
                  <c:v>560.95786499999997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F7-49A4-BDA3-B5B4F7B24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259087"/>
        <c:axId val="1"/>
      </c:barChart>
      <c:catAx>
        <c:axId val="28025908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2802590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layout>
        <c:manualLayout>
          <c:xMode val="edge"/>
          <c:yMode val="edge"/>
          <c:x val="0.1837057409991113"/>
          <c:y val="1.994659443312014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9189482420653946"/>
          <c:y val="0.12355266123431725"/>
          <c:w val="0.48059729706047699"/>
          <c:h val="0.839878582304962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Лист5.!$B$3:$B$9</c:f>
              <c:strCache>
                <c:ptCount val="7"/>
                <c:pt idx="0">
                  <c:v>МФО "РИЦ "Кызылорда"</c:v>
                </c:pt>
                <c:pt idx="1">
                  <c:v>АО "Bank RBK"</c:v>
                </c:pt>
                <c:pt idx="2">
                  <c:v>АО "Нурбанк"</c:v>
                </c:pt>
                <c:pt idx="3">
                  <c:v>АО "ForteBank"</c:v>
                </c:pt>
                <c:pt idx="4">
                  <c:v>АО «Bereke Bank» (ранее ДБ АО «Сбербанк»)</c:v>
                </c:pt>
                <c:pt idx="5">
                  <c:v>First Heartland Jysan Bank</c:v>
                </c:pt>
                <c:pt idx="6">
                  <c:v>АО "Банк ЦентрКредит"</c:v>
                </c:pt>
              </c:strCache>
            </c:strRef>
          </c:cat>
          <c:val>
            <c:numRef>
              <c:f>Лист5.!$C$3:$C$9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7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A-4C37-AC86-FA38D54CC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3375695"/>
        <c:axId val="1"/>
      </c:barChart>
      <c:catAx>
        <c:axId val="2063375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33756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3297486439456001"/>
          <c:y val="0.12355269357625255"/>
          <c:w val="0.54305590681065818"/>
          <c:h val="0.83987854039055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Лист5.!$M$2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Лист5.!$L$3:$L$9</c:f>
              <c:strCache>
                <c:ptCount val="7"/>
                <c:pt idx="0">
                  <c:v>МФО "РИЦ "Кызылорда"</c:v>
                </c:pt>
                <c:pt idx="1">
                  <c:v>АО «Bereke Bank» (ранее ДБ АО «Сбербанк»)</c:v>
                </c:pt>
                <c:pt idx="2">
                  <c:v>АО "Нурбанк"</c:v>
                </c:pt>
                <c:pt idx="3">
                  <c:v>АО "ForteBank"</c:v>
                </c:pt>
                <c:pt idx="4">
                  <c:v>АО "Bank RBK"</c:v>
                </c:pt>
                <c:pt idx="5">
                  <c:v>First Heartland Jysan Bank</c:v>
                </c:pt>
                <c:pt idx="6">
                  <c:v>АО "Банк ЦентрКредит"</c:v>
                </c:pt>
              </c:strCache>
            </c:strRef>
          </c:cat>
          <c:val>
            <c:numRef>
              <c:f>Лист5.!$M$3:$M$9</c:f>
              <c:numCache>
                <c:formatCode>_-* #\ ##0_р_._-;\-* #\ ##0_р_._-;_-* "-"??_р_._-;_-@_-</c:formatCode>
                <c:ptCount val="7"/>
                <c:pt idx="0">
                  <c:v>10.2204</c:v>
                </c:pt>
                <c:pt idx="1">
                  <c:v>196.085522</c:v>
                </c:pt>
                <c:pt idx="2">
                  <c:v>281.7713</c:v>
                </c:pt>
                <c:pt idx="3">
                  <c:v>286.59157199999999</c:v>
                </c:pt>
                <c:pt idx="4">
                  <c:v>334</c:v>
                </c:pt>
                <c:pt idx="5">
                  <c:v>479.45988</c:v>
                </c:pt>
                <c:pt idx="6">
                  <c:v>1615.89552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A-4FCA-994C-6460185F4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3378095"/>
        <c:axId val="1"/>
      </c:barChart>
      <c:catAx>
        <c:axId val="2063378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20633780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2020г.'!$A$3:$A$6</c:f>
              <c:strCache>
                <c:ptCount val="4"/>
                <c:pt idx="0">
                  <c:v>Акмолинская область</c:v>
                </c:pt>
                <c:pt idx="1">
                  <c:v>Актюбинская область</c:v>
                </c:pt>
                <c:pt idx="2">
                  <c:v>Алматинская область</c:v>
                </c:pt>
                <c:pt idx="3">
                  <c:v>г.Алматы</c:v>
                </c:pt>
              </c:strCache>
            </c:strRef>
          </c:cat>
          <c:val>
            <c:numRef>
              <c:f>'Одобренные РФ 2020г.'!$B$3:$B$6</c:f>
              <c:numCache>
                <c:formatCode>General</c:formatCode>
                <c:ptCount val="4"/>
                <c:pt idx="0" formatCode="#,##0">
                  <c:v>1</c:v>
                </c:pt>
                <c:pt idx="1">
                  <c:v>1</c:v>
                </c:pt>
                <c:pt idx="2">
                  <c:v>1</c:v>
                </c:pt>
                <c:pt idx="3" formatCode="#,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3-4AAF-B914-659715A21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05167"/>
        <c:axId val="1"/>
      </c:barChart>
      <c:catAx>
        <c:axId val="11770516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1770516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3001946"/>
            <a:ext cx="5293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49350" y="110401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01.07.2023г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69332"/>
              </p:ext>
            </p:extLst>
          </p:nvPr>
        </p:nvGraphicFramePr>
        <p:xfrm>
          <a:off x="468923" y="19043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4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1 046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1 042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46292" y="3455354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01.01.2023г. по 01.07.2023г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840229"/>
              </p:ext>
            </p:extLst>
          </p:nvPr>
        </p:nvGraphicFramePr>
        <p:xfrm>
          <a:off x="468923" y="46475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9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7,1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01.07.2023г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1 042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73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33  млрд. тенге.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259FF56-FC39-4839-C444-C88B68232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997531"/>
              </p:ext>
            </p:extLst>
          </p:nvPr>
        </p:nvGraphicFramePr>
        <p:xfrm>
          <a:off x="413288" y="1409946"/>
          <a:ext cx="5682711" cy="423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1885DAF-AEA6-3DF1-1D40-E75C48A66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357458"/>
              </p:ext>
            </p:extLst>
          </p:nvPr>
        </p:nvGraphicFramePr>
        <p:xfrm>
          <a:off x="5804115" y="1619653"/>
          <a:ext cx="5773119" cy="402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01.07.2023г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 ,АО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68B0DDB-CD8B-C62B-8CC7-885B2403D4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437536"/>
              </p:ext>
            </p:extLst>
          </p:nvPr>
        </p:nvGraphicFramePr>
        <p:xfrm>
          <a:off x="435429" y="1262062"/>
          <a:ext cx="5488294" cy="440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9DB5498-8CE5-5501-F8E5-E834C342E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207748"/>
              </p:ext>
            </p:extLst>
          </p:nvPr>
        </p:nvGraphicFramePr>
        <p:xfrm>
          <a:off x="5688529" y="1408104"/>
          <a:ext cx="5991936" cy="418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01.07.2023г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09599" y="5670499"/>
            <a:ext cx="11150379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г. Астана,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9D850CA-AE26-685B-CC05-2C2D268E0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576782"/>
              </p:ext>
            </p:extLst>
          </p:nvPr>
        </p:nvGraphicFramePr>
        <p:xfrm>
          <a:off x="609599" y="1512195"/>
          <a:ext cx="5799153" cy="41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456D022-87B7-B9CE-53E0-1CE973535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945999"/>
              </p:ext>
            </p:extLst>
          </p:nvPr>
        </p:nvGraphicFramePr>
        <p:xfrm>
          <a:off x="6274975" y="1512195"/>
          <a:ext cx="5302123" cy="41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01.07.2023г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94102" y="5392023"/>
            <a:ext cx="10835289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ЦентрКредит»,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9525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833F2CD-1DC5-A4F9-41C0-56C2519C7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479369"/>
              </p:ext>
            </p:extLst>
          </p:nvPr>
        </p:nvGraphicFramePr>
        <p:xfrm>
          <a:off x="622540" y="1487967"/>
          <a:ext cx="5078545" cy="382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B7E43B8-4A25-C836-65E3-67B38A4030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632286"/>
              </p:ext>
            </p:extLst>
          </p:nvPr>
        </p:nvGraphicFramePr>
        <p:xfrm>
          <a:off x="5701085" y="1499282"/>
          <a:ext cx="5828306" cy="382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01.07.2023г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372919"/>
            <a:ext cx="10835289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01.07.2022 г. – 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4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780 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188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тенге. 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44D50E9-8C43-17C3-22D8-A3CB2F1A6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592351"/>
              </p:ext>
            </p:extLst>
          </p:nvPr>
        </p:nvGraphicFramePr>
        <p:xfrm>
          <a:off x="485030" y="1624141"/>
          <a:ext cx="5467573" cy="374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4630539-530E-8544-3967-D962EC15F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569674"/>
              </p:ext>
            </p:extLst>
          </p:nvPr>
        </p:nvGraphicFramePr>
        <p:xfrm>
          <a:off x="6096000" y="1693671"/>
          <a:ext cx="5160562" cy="360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7" y="107751"/>
            <a:ext cx="8385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01.07.2023г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02498" y="5361176"/>
            <a:ext cx="10932251" cy="89762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АО </a:t>
            </a:r>
            <a:r>
              <a:rPr lang="en-US" sz="1200" dirty="0"/>
              <a:t>First Heartland </a:t>
            </a:r>
            <a:r>
              <a:rPr lang="en-US" sz="1200" dirty="0" err="1"/>
              <a:t>Jysan</a:t>
            </a:r>
            <a:r>
              <a:rPr lang="en-US" sz="1200" dirty="0"/>
              <a:t> Bank 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sz="1200" dirty="0"/>
              <a:t>First Heartland </a:t>
            </a:r>
            <a:r>
              <a:rPr lang="en-US" sz="1200" dirty="0" err="1"/>
              <a:t>Jysan</a:t>
            </a:r>
            <a:r>
              <a:rPr lang="en-US" sz="1200"/>
              <a:t> Bank </a:t>
            </a:r>
            <a:endParaRPr lang="ru-RU" sz="1200" dirty="0">
              <a:solidFill>
                <a:srgbClr val="000000"/>
              </a:solidFill>
            </a:endParaRPr>
          </a:p>
          <a:p>
            <a:pPr marL="9525" indent="0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r>
              <a:rPr lang="ru-RU" altLang="en-US" sz="110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DFDDC2E-0E61-884A-A262-1EF47DB4FD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439604"/>
              </p:ext>
            </p:extLst>
          </p:nvPr>
        </p:nvGraphicFramePr>
        <p:xfrm>
          <a:off x="402498" y="1771650"/>
          <a:ext cx="5379177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BFE01B1-1E1E-FB45-AB15-0608F308BA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552204"/>
              </p:ext>
            </p:extLst>
          </p:nvPr>
        </p:nvGraphicFramePr>
        <p:xfrm>
          <a:off x="5781675" y="1771649"/>
          <a:ext cx="5486399" cy="347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249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01.07.2023г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8625" y="5358979"/>
            <a:ext cx="11287125" cy="88933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1 042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73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33 млрд. тенге.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11915"/>
              </p:ext>
            </p:extLst>
          </p:nvPr>
        </p:nvGraphicFramePr>
        <p:xfrm>
          <a:off x="476250" y="1114425"/>
          <a:ext cx="11355023" cy="455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508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78</cp:revision>
  <cp:lastPrinted>2023-07-13T10:53:47Z</cp:lastPrinted>
  <dcterms:created xsi:type="dcterms:W3CDTF">2023-03-01T03:39:42Z</dcterms:created>
  <dcterms:modified xsi:type="dcterms:W3CDTF">2023-07-13T10:54:21Z</dcterms:modified>
</cp:coreProperties>
</file>